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1" r:id="rId1"/>
  </p:sldMasterIdLst>
  <p:sldIdLst>
    <p:sldId id="256" r:id="rId2"/>
  </p:sldIdLst>
  <p:sldSz cx="12801600" cy="9601200" type="A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54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9204-3F29-4C3A-BA41-3063400202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3393CD-7262-4AC7-80E6-52FE6F3F3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0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430AE-0210-4E82-AD7B-41B112DE7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11A6662E-FAF4-44BC-88B5-85A7CBFB6D30}" type="datetime1">
              <a:rPr lang="en-US" smtClean="0"/>
              <a:pPr/>
              <a:t>4/19/2021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21974-7DEC-459D-9642-CB5B59C82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31837-C94E-4B5B-BCF0-110C69EDB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1299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ABDD2-E186-4F25-8FDE-D1E875E9C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8CC5B-A7E0-48B1-8329-6533AC76E7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05B1B-77FE-4BFC-BF87-87DA989F0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59632-1575-4E14-B53B-3DC3D5ED3947}" type="datetime1">
              <a:rPr lang="en-US" smtClean="0"/>
              <a:t>4/19/2021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8531E-1B90-4631-BD37-4BB1DBFAB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A55E8-88DC-4280-8E04-FF50FF8E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1520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60633D-90E4-4F5A-9EBF-DDEC2B0B4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DD3065-FA3D-42C8-BFDA-967C87F4F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126F-38E2-4425-861F-98ED43228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A6868-2568-4CC9-B302-F37117B01A6E}" type="datetime1">
              <a:rPr lang="en-US" smtClean="0"/>
              <a:t>4/19/2021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645D8-F22A-4354-A8B3-96E8A2D23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E2295-A616-4D57-8800-7B7E213A8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0926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CC1FC-ADE8-488C-A1DA-2FD569FD4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02842-38C3-46D6-8527-0F6FE623C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64CF5-F681-40C2-88CC-E02206C9C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F08A-1E71-4B2B-BB49-E743F2903911}" type="datetime1">
              <a:rPr lang="en-US" smtClean="0"/>
              <a:t>4/19/2021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04753-4FE4-4A6F-99BB-CFFC92E0C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569D1-DB13-4BD9-8BA9-0DEAD98F8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83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20B05-7BF6-4073-9106-FA19E9727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EE8D7-6B58-4A3F-9DD5-E563D5192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2990E-9F0A-446A-B5B8-459CA8D98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7D9E-721A-44BB-8863-9873FE64DA75}" type="datetime1">
              <a:rPr lang="en-US" smtClean="0"/>
              <a:t>4/19/2021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68EAA-4377-45FF-9D7C-9E77BC9F2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FA71-74C3-44B8-A0AC-E18A1E76B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639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71F12-2D88-4F76-AF46-BD5156C12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AA46-E3EB-4704-B019-F90F1E617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7480F-A530-4D05-9A22-E573FB4BA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56FDA-C47A-4F4A-A364-BA60A25AB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DA2F-80B8-49CF-99FB-5ABCA53A607A}" type="datetime1">
              <a:rPr lang="en-US" smtClean="0"/>
              <a:t>4/19/2021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6D8DD-6D84-44D4-8A1B-57615B3E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8FE31-B577-4017-8AFE-A8BA09596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2155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C28C9-B8CC-413F-9FFA-626680E4A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3FE72-9D42-45F5-A37F-B12130388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52600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3A31D-9B5F-4DE3-B18D-F7F77782EB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666999"/>
            <a:ext cx="5157787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BE1D2D-822C-466C-A7B9-1A2D97366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52600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F13B2C-44CA-49C4-BC84-02AF1638F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66999"/>
            <a:ext cx="5183188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93CB55-E9C1-4CE6-9B61-81B71475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52172-E6C9-4B6C-929A-A9DE3837BBF1}" type="datetime1">
              <a:rPr lang="en-US" smtClean="0"/>
              <a:t>4/19/2021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F22318-747B-4EC9-862C-D9FD488CC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FBDDDF-16BD-438D-937D-0E3E30E74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4413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92D5F-0BD4-4517-9233-E08AF405B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523B8-51E3-48B8-BFD8-CE9506198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41CFF-90C9-47B3-9DA1-F2BF8D839F7E}" type="datetime1">
              <a:rPr lang="en-US" smtClean="0"/>
              <a:t>4/19/2021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739B90-5D50-4424-B51D-53C391621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6F9286-3A00-4D3C-A3F0-50AC9045C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3570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933BE2-665A-42DA-A3B7-835F81A3F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048FA-06AB-4884-A69B-986B96E68A24}" type="datetime1">
              <a:rPr lang="en-US" smtClean="0"/>
              <a:t>4/19/2021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4DBCBD-AD42-432D-ABA9-20D616AF3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40251-3596-4673-B24B-59A6F9ED8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2457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A81A1-6D8E-4DD6-8E49-DABDE6D10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3F18F-F78D-4A31-A6BC-6552105BC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82C2F4-BDF4-4A4F-AA3D-52692932C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13850F-5C87-4F08-9658-EAF049B6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B7ABA-0172-4F9C-889D-567164F66BCD}" type="datetime1">
              <a:rPr lang="en-US" smtClean="0"/>
              <a:t>4/19/2021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BCE9A-A746-4439-B5D3-966FBC8E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D3B51-AA2E-4AA1-8062-A0D476D8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3382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02CF7-F453-4B3E-9510-D74797987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E2A1B9-8A2A-4B49-8B79-76D3EEB36B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9FEA03-0EC4-4085-AE63-4AA492D61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5AD5B-0DEA-4C6F-94D2-FAA99F2E5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C6A5B-8AE7-4A41-B5A7-9ADC6686DC18}" type="datetime1">
              <a:rPr lang="en-US" smtClean="0"/>
              <a:t>4/19/2021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C6744-7CBA-4A1D-8F87-10699F981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D9048-35FF-4BE9-8157-BE4BAA1C7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9483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"/>
            <a:ext cx="12192000" cy="685800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1CB7E8AE-A3AC-4BB7-A5C6-F00EC697B265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1392401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984D45-0ED3-4D03-8E44-5E355C913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545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87D6E-D1E9-489C-9AA9-3575C39BA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949450"/>
            <a:ext cx="10515600" cy="4195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64E9C-08EE-4B1B-B3FC-D6D997F4E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246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fld id="{57E0CF6C-748E-4B7A-BC8B-3011EF78ED13}" type="datetime1">
              <a:rPr lang="en-US" smtClean="0"/>
              <a:pPr/>
              <a:t>4/19/2021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0A1F1-38FE-4C27-81E6-A43A54793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2460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6B39A-FFD8-42EF-ADC7-7DB3B302F8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246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96002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3" r:id="rId1"/>
    <p:sldLayoutId id="2147483814" r:id="rId2"/>
    <p:sldLayoutId id="2147483815" r:id="rId3"/>
    <p:sldLayoutId id="2147483816" r:id="rId4"/>
    <p:sldLayoutId id="2147483817" r:id="rId5"/>
    <p:sldLayoutId id="2147483818" r:id="rId6"/>
    <p:sldLayoutId id="2147483819" r:id="rId7"/>
    <p:sldLayoutId id="2147483810" r:id="rId8"/>
    <p:sldLayoutId id="2147483811" r:id="rId9"/>
    <p:sldLayoutId id="2147483812" r:id="rId10"/>
    <p:sldLayoutId id="2147483820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37FDDF72-DE39-4F99-A3C1-DD9D7815D7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798399" cy="9601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0" name="Rectangle 23">
            <a:extLst>
              <a:ext uri="{FF2B5EF4-FFF2-40B4-BE49-F238E27FC236}">
                <a16:creationId xmlns:a16="http://schemas.microsoft.com/office/drawing/2014/main" id="{5E4ECE80-3AD1-450C-B62A-98788F1939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798399" cy="9601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1" name="Rectangle 25">
            <a:extLst>
              <a:ext uri="{FF2B5EF4-FFF2-40B4-BE49-F238E27FC236}">
                <a16:creationId xmlns:a16="http://schemas.microsoft.com/office/drawing/2014/main" id="{C4056FD6-9767-4B1A-ACC2-9883F6A5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788924" cy="9601200"/>
          </a:xfrm>
          <a:prstGeom prst="rect">
            <a:avLst/>
          </a:prstGeom>
          <a:blipFill dpi="0" rotWithShape="1">
            <a:blip r:embed="rId2">
              <a:alphaModFix amt="20000"/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icture 1" descr="Multiple interweaving highways with cars driving in different directions">
            <a:extLst>
              <a:ext uri="{FF2B5EF4-FFF2-40B4-BE49-F238E27FC236}">
                <a16:creationId xmlns:a16="http://schemas.microsoft.com/office/drawing/2014/main" id="{48C8BC4F-9CA1-4198-8FDF-7DBE909F9F1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68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6600"/>
                    </a14:imgEffect>
                  </a14:imgLayer>
                </a14:imgProps>
              </a:ext>
            </a:extLst>
          </a:blip>
          <a:srcRect l="9389" r="6949"/>
          <a:stretch/>
        </p:blipFill>
        <p:spPr>
          <a:xfrm>
            <a:off x="12676" y="36996"/>
            <a:ext cx="12776248" cy="958266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5941420-4A15-453B-8E95-5E65A293DCC1}"/>
              </a:ext>
            </a:extLst>
          </p:cNvPr>
          <p:cNvSpPr txBox="1"/>
          <p:nvPr/>
        </p:nvSpPr>
        <p:spPr>
          <a:xfrm>
            <a:off x="4353751" y="60955"/>
            <a:ext cx="4081420" cy="1034122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/>
          <a:p>
            <a:pPr algn="ctr" defTabSz="914400">
              <a:spcBef>
                <a:spcPct val="0"/>
              </a:spcBef>
              <a:spcAft>
                <a:spcPts val="600"/>
              </a:spcAft>
            </a:pPr>
            <a:r>
              <a:rPr lang="en-US" sz="6300" b="1" cap="all" spc="750" dirty="0">
                <a:solidFill>
                  <a:srgbClr val="FFFFFF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S-Car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337E148-660F-46F9-8A89-CDD08C0BDB66}"/>
              </a:ext>
            </a:extLst>
          </p:cNvPr>
          <p:cNvSpPr txBox="1"/>
          <p:nvPr/>
        </p:nvSpPr>
        <p:spPr>
          <a:xfrm>
            <a:off x="2462614" y="8548541"/>
            <a:ext cx="786369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2000" dirty="0">
                <a:solidFill>
                  <a:schemeClr val="bg1"/>
                </a:solidFill>
                <a:effectLst/>
                <a:highlight>
                  <a:srgbClr val="000000"/>
                </a:highlight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Mohamed Otaki – G00346067</a:t>
            </a:r>
          </a:p>
          <a:p>
            <a:pPr algn="ctr"/>
            <a:r>
              <a:rPr lang="en-IE" sz="2000" dirty="0">
                <a:solidFill>
                  <a:schemeClr val="bg1"/>
                </a:solidFill>
                <a:effectLst/>
                <a:highlight>
                  <a:srgbClr val="000000"/>
                </a:highlight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Michelle Lynch – Supervisor</a:t>
            </a:r>
          </a:p>
          <a:p>
            <a:pPr algn="ctr"/>
            <a:r>
              <a:rPr lang="en-IE" sz="2000" dirty="0">
                <a:solidFill>
                  <a:schemeClr val="bg1"/>
                </a:solidFill>
                <a:effectLst/>
                <a:highlight>
                  <a:srgbClr val="000000"/>
                </a:highlight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Bachelor of Engineering (Honours) Software and Electronic Engineering</a:t>
            </a:r>
          </a:p>
        </p:txBody>
      </p:sp>
      <p:pic>
        <p:nvPicPr>
          <p:cNvPr id="1026" name="Picture 2" descr="About Partners">
            <a:extLst>
              <a:ext uri="{FF2B5EF4-FFF2-40B4-BE49-F238E27FC236}">
                <a16:creationId xmlns:a16="http://schemas.microsoft.com/office/drawing/2014/main" id="{ACDCB3DE-361A-41A2-A392-DEE4411A182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  <a14:imgEffect>
                      <a14:colorTemperature colorTemp="72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951" t="39858" r="17684" b="37328"/>
          <a:stretch/>
        </p:blipFill>
        <p:spPr bwMode="auto">
          <a:xfrm>
            <a:off x="10338986" y="8735318"/>
            <a:ext cx="2501924" cy="847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B0D4B14-2E17-47A0-BA42-9ECBF8231F19}"/>
              </a:ext>
            </a:extLst>
          </p:cNvPr>
          <p:cNvSpPr/>
          <p:nvPr/>
        </p:nvSpPr>
        <p:spPr>
          <a:xfrm>
            <a:off x="45600" y="2288151"/>
            <a:ext cx="4178324" cy="2028530"/>
          </a:xfrm>
          <a:prstGeom prst="roundRect">
            <a:avLst>
              <a:gd name="adj" fmla="val 20606"/>
            </a:avLst>
          </a:prstGeom>
          <a:solidFill>
            <a:schemeClr val="dk1">
              <a:alpha val="5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IE" b="1" dirty="0"/>
              <a:t>Software</a:t>
            </a:r>
            <a:endParaRPr lang="en-I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400" dirty="0"/>
              <a:t>Android studio used to develop the app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400" dirty="0"/>
              <a:t>Tomcat used to create the server in java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400" dirty="0"/>
              <a:t>Map Quest API used to view the map &amp; to get an address coordinates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400" dirty="0"/>
              <a:t>SQL database to store drivers &amp; car details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400" dirty="0"/>
              <a:t>PyCharm used to write &amp; test the lane detection code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E1FD68AF-FB31-4FED-B0EC-9F599BD06A66}"/>
              </a:ext>
            </a:extLst>
          </p:cNvPr>
          <p:cNvSpPr/>
          <p:nvPr/>
        </p:nvSpPr>
        <p:spPr>
          <a:xfrm>
            <a:off x="8527756" y="2288151"/>
            <a:ext cx="4178324" cy="2028530"/>
          </a:xfrm>
          <a:prstGeom prst="roundRect">
            <a:avLst>
              <a:gd name="adj" fmla="val 20606"/>
            </a:avLst>
          </a:prstGeom>
          <a:solidFill>
            <a:schemeClr val="dk1">
              <a:alpha val="5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IE" b="1" dirty="0"/>
              <a:t>Hardware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400" dirty="0"/>
              <a:t>Ultrasonic sensors used to get the distance of the objects around the car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400" dirty="0"/>
              <a:t>ESP32 used to control the car &amp; to handle  the data transfer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400" dirty="0"/>
              <a:t>Raspberry Pi  &amp; camera used to read the road &amp; provide the ESP32 with the lanes</a:t>
            </a:r>
          </a:p>
          <a:p>
            <a:pPr algn="ctr"/>
            <a:endParaRPr lang="en-IE" sz="1400" dirty="0"/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3E44E734-05D3-4850-AA5C-172C1AB3AD9A}"/>
              </a:ext>
            </a:extLst>
          </p:cNvPr>
          <p:cNvSpPr/>
          <p:nvPr/>
        </p:nvSpPr>
        <p:spPr>
          <a:xfrm>
            <a:off x="45600" y="5134485"/>
            <a:ext cx="4178324" cy="2028530"/>
          </a:xfrm>
          <a:prstGeom prst="roundRect">
            <a:avLst>
              <a:gd name="adj" fmla="val 20606"/>
            </a:avLst>
          </a:prstGeom>
          <a:solidFill>
            <a:schemeClr val="dk1">
              <a:alpha val="5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IE" b="1" dirty="0"/>
              <a:t>S-Car App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400" dirty="0"/>
              <a:t>Add/Remove drivers to database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400" dirty="0"/>
              <a:t>Add/Remove events to database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400" dirty="0"/>
              <a:t>Control car activity that helps the user to control the car using Bluetooth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400" dirty="0"/>
              <a:t>Car status: helps the user see live car status update 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IE" sz="1400" dirty="0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F922239E-B8C4-44F7-8385-0EE8D0F6ACAE}"/>
              </a:ext>
            </a:extLst>
          </p:cNvPr>
          <p:cNvSpPr/>
          <p:nvPr/>
        </p:nvSpPr>
        <p:spPr>
          <a:xfrm>
            <a:off x="8527756" y="5134485"/>
            <a:ext cx="4178324" cy="2028530"/>
          </a:xfrm>
          <a:prstGeom prst="roundRect">
            <a:avLst>
              <a:gd name="adj" fmla="val 20606"/>
            </a:avLst>
          </a:prstGeom>
          <a:solidFill>
            <a:schemeClr val="dk1">
              <a:alpha val="5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IE" b="1" dirty="0"/>
              <a:t>S-Car Features</a:t>
            </a:r>
            <a:endParaRPr lang="en-I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400" dirty="0"/>
              <a:t>Android studio used to develop the app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400" dirty="0"/>
              <a:t>Tomcat used to create the server in java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400" dirty="0"/>
              <a:t>Map Quest API used to view the map &amp; to get an address coordinates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400" dirty="0"/>
              <a:t>SQL database to store drivers &amp; car details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400" dirty="0"/>
              <a:t>PyCharm used to write &amp; test the lane detection code</a:t>
            </a: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FAE45BFA-EC8D-4B01-A0F0-2EE50FA20D52}"/>
              </a:ext>
            </a:extLst>
          </p:cNvPr>
          <p:cNvSpPr/>
          <p:nvPr/>
        </p:nvSpPr>
        <p:spPr>
          <a:xfrm>
            <a:off x="2462614" y="956801"/>
            <a:ext cx="7886712" cy="1164515"/>
          </a:xfrm>
          <a:prstGeom prst="roundRect">
            <a:avLst>
              <a:gd name="adj" fmla="val 20606"/>
            </a:avLst>
          </a:prstGeom>
          <a:solidFill>
            <a:schemeClr val="dk1">
              <a:alpha val="5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IE" b="1" dirty="0"/>
              <a:t>Introduction </a:t>
            </a:r>
          </a:p>
          <a:p>
            <a:pPr algn="ctr"/>
            <a:r>
              <a:rPr lang="en-GB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Self-Driving Car (S-Car) is a vehicle that can drive between destinations, avoid objects and take decisions without a human operator. Self-driving cars are a great improvement in the automotive world as they help us to save our environment by eliminating CO2 and use renewable energy. </a:t>
            </a:r>
            <a:endParaRPr lang="en-IE" dirty="0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67FF1C95-AF3F-4047-9CC9-C13637497270}"/>
              </a:ext>
            </a:extLst>
          </p:cNvPr>
          <p:cNvSpPr/>
          <p:nvPr/>
        </p:nvSpPr>
        <p:spPr>
          <a:xfrm>
            <a:off x="2462614" y="7329850"/>
            <a:ext cx="7886712" cy="1164515"/>
          </a:xfrm>
          <a:prstGeom prst="roundRect">
            <a:avLst>
              <a:gd name="adj" fmla="val 20606"/>
            </a:avLst>
          </a:prstGeom>
          <a:solidFill>
            <a:schemeClr val="dk1">
              <a:alpha val="5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IE" b="1" dirty="0"/>
              <a:t>Results</a:t>
            </a:r>
          </a:p>
          <a:p>
            <a:pPr algn="ctr">
              <a:lnSpc>
                <a:spcPct val="150000"/>
              </a:lnSpc>
            </a:pPr>
            <a:endParaRPr lang="en-IE" b="1" dirty="0"/>
          </a:p>
          <a:p>
            <a:pPr algn="ctr">
              <a:lnSpc>
                <a:spcPct val="150000"/>
              </a:lnSpc>
            </a:pPr>
            <a:endParaRPr lang="en-IE" dirty="0"/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6CDDABD9-9E9C-4DB6-B47E-0C30E78925CD}"/>
              </a:ext>
            </a:extLst>
          </p:cNvPr>
          <p:cNvSpPr/>
          <p:nvPr/>
        </p:nvSpPr>
        <p:spPr>
          <a:xfrm>
            <a:off x="4367027" y="2962675"/>
            <a:ext cx="4077886" cy="3074493"/>
          </a:xfrm>
          <a:prstGeom prst="roundRect">
            <a:avLst>
              <a:gd name="adj" fmla="val 20606"/>
            </a:avLst>
          </a:prstGeom>
          <a:solidFill>
            <a:schemeClr val="dk1">
              <a:alpha val="5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IE" b="1" dirty="0"/>
              <a:t>Diagram </a:t>
            </a:r>
          </a:p>
          <a:p>
            <a:pPr algn="ctr">
              <a:lnSpc>
                <a:spcPct val="150000"/>
              </a:lnSpc>
            </a:pPr>
            <a:endParaRPr lang="en-IE" b="1" dirty="0"/>
          </a:p>
          <a:p>
            <a:pPr algn="ctr">
              <a:lnSpc>
                <a:spcPct val="150000"/>
              </a:lnSpc>
            </a:pPr>
            <a:endParaRPr lang="en-IE" b="1" dirty="0"/>
          </a:p>
          <a:p>
            <a:pPr algn="ctr">
              <a:lnSpc>
                <a:spcPct val="150000"/>
              </a:lnSpc>
            </a:pPr>
            <a:endParaRPr lang="en-IE" b="1" dirty="0"/>
          </a:p>
          <a:p>
            <a:pPr algn="ctr">
              <a:lnSpc>
                <a:spcPct val="150000"/>
              </a:lnSpc>
            </a:pPr>
            <a:endParaRPr lang="en-IE" b="1" dirty="0"/>
          </a:p>
          <a:p>
            <a:pPr algn="ctr">
              <a:lnSpc>
                <a:spcPct val="150000"/>
              </a:lnSpc>
            </a:pPr>
            <a:endParaRPr lang="en-IE" b="1" dirty="0"/>
          </a:p>
          <a:p>
            <a:pPr algn="ctr">
              <a:lnSpc>
                <a:spcPct val="150000"/>
              </a:lnSpc>
            </a:pPr>
            <a:endParaRPr lang="en-IE" b="1" dirty="0"/>
          </a:p>
          <a:p>
            <a:pPr algn="ctr">
              <a:lnSpc>
                <a:spcPct val="150000"/>
              </a:lnSpc>
            </a:pP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2756520247"/>
      </p:ext>
    </p:extLst>
  </p:cSld>
  <p:clrMapOvr>
    <a:masterClrMapping/>
  </p:clrMapOvr>
</p:sld>
</file>

<file path=ppt/theme/theme1.xml><?xml version="1.0" encoding="utf-8"?>
<a:theme xmlns:a="http://schemas.openxmlformats.org/drawingml/2006/main" name="BlockprintVTI">
  <a:themeElements>
    <a:clrScheme name="Custom 69">
      <a:dk1>
        <a:sysClr val="windowText" lastClr="000000"/>
      </a:dk1>
      <a:lt1>
        <a:sysClr val="window" lastClr="FFFFFF"/>
      </a:lt1>
      <a:dk2>
        <a:srgbClr val="44131A"/>
      </a:dk2>
      <a:lt2>
        <a:srgbClr val="F2ECEA"/>
      </a:lt2>
      <a:accent1>
        <a:srgbClr val="A62C52"/>
      </a:accent1>
      <a:accent2>
        <a:srgbClr val="A7928D"/>
      </a:accent2>
      <a:accent3>
        <a:srgbClr val="307C71"/>
      </a:accent3>
      <a:accent4>
        <a:srgbClr val="41575D"/>
      </a:accent4>
      <a:accent5>
        <a:srgbClr val="8FA3A3"/>
      </a:accent5>
      <a:accent6>
        <a:srgbClr val="CA8370"/>
      </a:accent6>
      <a:hlink>
        <a:srgbClr val="D13D6E"/>
      </a:hlink>
      <a:folHlink>
        <a:srgbClr val="6C9D92"/>
      </a:folHlink>
    </a:clrScheme>
    <a:fontScheme name="Custom 56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ckprintVTI" id="{AA8C8908-6BA4-477C-AEA4-CB6C32A1FE3B}" vid="{36392749-7C1D-4938-93BB-440CD2A1B0A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377</TotalTime>
  <Words>250</Words>
  <Application>Microsoft Office PowerPoint</Application>
  <PresentationFormat>A3 Paper (297x420 mm)</PresentationFormat>
  <Paragraphs>34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Avenir Next LT Pro</vt:lpstr>
      <vt:lpstr>AvenirNext LT Pro Medium</vt:lpstr>
      <vt:lpstr>Calibri</vt:lpstr>
      <vt:lpstr>BlockprintVTI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MOHAMED OTAKI - STUDENT</dc:creator>
  <cp:lastModifiedBy>MOHAMED OTAKI - STUDENT</cp:lastModifiedBy>
  <cp:revision>17</cp:revision>
  <dcterms:created xsi:type="dcterms:W3CDTF">2021-02-23T14:21:16Z</dcterms:created>
  <dcterms:modified xsi:type="dcterms:W3CDTF">2021-04-19T04:49:35Z</dcterms:modified>
</cp:coreProperties>
</file>

<file path=docProps/thumbnail.jpeg>
</file>